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0" d="100"/>
          <a:sy n="70" d="100"/>
        </p:scale>
        <p:origin x="-636" y="3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B8BCDA-D6DF-4006-914E-DC066F0667A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8967-41AB-4A7E-835A-B5CE7AC76C01}"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7160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B8BCDA-D6DF-4006-914E-DC066F0667A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3496538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B8BCDA-D6DF-4006-914E-DC066F0667A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335921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B8BCDA-D6DF-4006-914E-DC066F0667A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60831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8BCDA-D6DF-4006-914E-DC066F0667A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8967-41AB-4A7E-835A-B5CE7AC76C01}"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92929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B8BCDA-D6DF-4006-914E-DC066F0667A0}"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11611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B8BCDA-D6DF-4006-914E-DC066F0667A0}" type="datetimeFigureOut">
              <a:rPr lang="en-US" smtClean="0"/>
              <a:pPr/>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307177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B8BCDA-D6DF-4006-914E-DC066F0667A0}" type="datetimeFigureOut">
              <a:rPr lang="en-US" smtClean="0"/>
              <a:pPr/>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126999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9B8BCDA-D6DF-4006-914E-DC066F0667A0}" type="datetimeFigureOut">
              <a:rPr lang="en-US" smtClean="0"/>
              <a:pPr/>
              <a:t>4/22/2015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346880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B8BCDA-D6DF-4006-914E-DC066F0667A0}" type="datetimeFigureOut">
              <a:rPr lang="en-US" smtClean="0"/>
              <a:pPr/>
              <a:t>4/22/2015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366579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8BCDA-D6DF-4006-914E-DC066F0667A0}"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8967-41AB-4A7E-835A-B5CE7AC76C01}" type="slidenum">
              <a:rPr lang="en-US" smtClean="0"/>
              <a:pPr/>
              <a:t>‹#›</a:t>
            </a:fld>
            <a:endParaRPr lang="en-US"/>
          </a:p>
        </p:txBody>
      </p:sp>
    </p:spTree>
    <p:extLst>
      <p:ext uri="{BB962C8B-B14F-4D97-AF65-F5344CB8AC3E}">
        <p14:creationId xmlns:p14="http://schemas.microsoft.com/office/powerpoint/2010/main" xmlns="" val="1434124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9B8BCDA-D6DF-4006-914E-DC066F0667A0}" type="datetimeFigureOut">
              <a:rPr lang="en-US" smtClean="0"/>
              <a:pPr/>
              <a:t>4/22/2015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F28967-41AB-4A7E-835A-B5CE7AC76C01}"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9519074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4294967295"/>
          </p:nvPr>
        </p:nvPicPr>
        <p:blipFill>
          <a:blip r:embed="rId2">
            <a:extLst>
              <a:ext uri="{28A0092B-C50C-407E-A947-70E740481C1C}">
                <a14:useLocalDpi xmlns:a14="http://schemas.microsoft.com/office/drawing/2010/main" xmlns="" val="0"/>
              </a:ext>
            </a:extLst>
          </a:blip>
          <a:srcRect l="8049" r="8049"/>
          <a:stretch>
            <a:fillRect/>
          </a:stretch>
        </p:blipFill>
        <p:spPr>
          <a:xfrm>
            <a:off x="1970422" y="127334"/>
            <a:ext cx="9034462" cy="6045200"/>
          </a:xfrm>
        </p:spPr>
      </p:pic>
      <p:sp>
        <p:nvSpPr>
          <p:cNvPr id="8" name="TextBox 7"/>
          <p:cNvSpPr txBox="1"/>
          <p:nvPr/>
        </p:nvSpPr>
        <p:spPr>
          <a:xfrm>
            <a:off x="9048466" y="4708478"/>
            <a:ext cx="2183641" cy="369332"/>
          </a:xfrm>
          <a:prstGeom prst="rect">
            <a:avLst/>
          </a:prstGeom>
          <a:noFill/>
        </p:spPr>
        <p:txBody>
          <a:bodyPr wrap="square" rtlCol="0">
            <a:spAutoFit/>
          </a:bodyPr>
          <a:lstStyle/>
          <a:p>
            <a:endParaRPr lang="en-US" dirty="0"/>
          </a:p>
        </p:txBody>
      </p:sp>
      <p:sp>
        <p:nvSpPr>
          <p:cNvPr id="12" name="TextBox 11"/>
          <p:cNvSpPr txBox="1"/>
          <p:nvPr/>
        </p:nvSpPr>
        <p:spPr>
          <a:xfrm>
            <a:off x="7142687" y="4203849"/>
            <a:ext cx="3643953" cy="1200329"/>
          </a:xfrm>
          <a:prstGeom prst="rect">
            <a:avLst/>
          </a:prstGeom>
          <a:noFill/>
        </p:spPr>
        <p:txBody>
          <a:bodyPr wrap="square" rtlCol="0">
            <a:spAutoFit/>
          </a:bodyPr>
          <a:lstStyle/>
          <a:p>
            <a:r>
              <a:rPr lang="en-US" sz="2400" dirty="0" smtClean="0">
                <a:solidFill>
                  <a:srgbClr val="FF0000"/>
                </a:solidFill>
              </a:rPr>
              <a:t>By Vandana Tewari</a:t>
            </a:r>
          </a:p>
          <a:p>
            <a:r>
              <a:rPr lang="en-US" sz="2400" dirty="0" smtClean="0">
                <a:solidFill>
                  <a:srgbClr val="FF0000"/>
                </a:solidFill>
              </a:rPr>
              <a:t>Article Assistant</a:t>
            </a:r>
            <a:endParaRPr lang="en-US" sz="2400" dirty="0" smtClean="0">
              <a:solidFill>
                <a:srgbClr val="FF0000"/>
              </a:solidFill>
            </a:endParaRPr>
          </a:p>
          <a:p>
            <a:r>
              <a:rPr lang="en-US" sz="2400" dirty="0" err="1" smtClean="0">
                <a:solidFill>
                  <a:srgbClr val="FF0000"/>
                </a:solidFill>
              </a:rPr>
              <a:t>Ruchi</a:t>
            </a:r>
            <a:r>
              <a:rPr lang="en-US" sz="2400" dirty="0" smtClean="0">
                <a:solidFill>
                  <a:srgbClr val="FF0000"/>
                </a:solidFill>
              </a:rPr>
              <a:t> </a:t>
            </a:r>
            <a:r>
              <a:rPr lang="en-US" sz="2400" dirty="0" err="1" smtClean="0">
                <a:solidFill>
                  <a:srgbClr val="FF0000"/>
                </a:solidFill>
              </a:rPr>
              <a:t>Anand</a:t>
            </a:r>
            <a:r>
              <a:rPr lang="en-US" sz="2400" dirty="0" smtClean="0">
                <a:solidFill>
                  <a:srgbClr val="FF0000"/>
                </a:solidFill>
              </a:rPr>
              <a:t> &amp; Associates</a:t>
            </a:r>
            <a:endParaRPr lang="en-US" sz="2400" dirty="0">
              <a:solidFill>
                <a:srgbClr val="FF0000"/>
              </a:solidFill>
            </a:endParaRPr>
          </a:p>
        </p:txBody>
      </p:sp>
      <p:sp>
        <p:nvSpPr>
          <p:cNvPr id="13" name="TextBox 12"/>
          <p:cNvSpPr txBox="1"/>
          <p:nvPr/>
        </p:nvSpPr>
        <p:spPr>
          <a:xfrm>
            <a:off x="3439233" y="545909"/>
            <a:ext cx="4790365" cy="584775"/>
          </a:xfrm>
          <a:prstGeom prst="rect">
            <a:avLst/>
          </a:prstGeom>
          <a:noFill/>
        </p:spPr>
        <p:txBody>
          <a:bodyPr wrap="square" rtlCol="0">
            <a:spAutoFit/>
          </a:bodyPr>
          <a:lstStyle/>
          <a:p>
            <a:r>
              <a:rPr lang="en-US" sz="3200" b="1" i="1" u="sng" dirty="0">
                <a:solidFill>
                  <a:srgbClr val="FF0000"/>
                </a:solidFill>
                <a:latin typeface="Times New Roman" panose="02020603050405020304" pitchFamily="18" charset="0"/>
                <a:cs typeface="Times New Roman" panose="02020603050405020304" pitchFamily="18" charset="0"/>
              </a:rPr>
              <a:t>FORENSIC AUDITING</a:t>
            </a:r>
          </a:p>
        </p:txBody>
      </p:sp>
    </p:spTree>
    <p:extLst>
      <p:ext uri="{BB962C8B-B14F-4D97-AF65-F5344CB8AC3E}">
        <p14:creationId xmlns:p14="http://schemas.microsoft.com/office/powerpoint/2010/main" xmlns="" val="1526982052"/>
      </p:ext>
    </p:extLst>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3347" y="170447"/>
            <a:ext cx="11181348" cy="532453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
            </a:pPr>
            <a:r>
              <a:rPr lang="en-US" sz="2000" dirty="0"/>
              <a:t>Addition to gross block included Rs.26 lakhs as land development expenses, actually not incurred, as per inspection carried out by banks.</a:t>
            </a:r>
          </a:p>
          <a:p>
            <a:pPr marL="285750" indent="-285750">
              <a:buFont typeface="Wingdings" panose="05000000000000000000" pitchFamily="2" charset="2"/>
              <a:buChar char="§"/>
            </a:pPr>
            <a:r>
              <a:rPr lang="en-US" sz="2000" dirty="0"/>
              <a:t>Depreciation increased by Rs.1.84 </a:t>
            </a:r>
            <a:r>
              <a:rPr lang="en-US" sz="2000" dirty="0" err="1"/>
              <a:t>crore</a:t>
            </a:r>
            <a:r>
              <a:rPr lang="en-US" sz="2000" dirty="0"/>
              <a:t> despite a fall in fixed assets</a:t>
            </a:r>
          </a:p>
          <a:p>
            <a:pPr marL="285750" indent="-285750">
              <a:buFont typeface="Wingdings" panose="05000000000000000000" pitchFamily="2" charset="2"/>
              <a:buChar char="§"/>
            </a:pPr>
            <a:endParaRPr lang="en-US" sz="2000" dirty="0"/>
          </a:p>
          <a:p>
            <a:r>
              <a:rPr lang="en-US" sz="2000" dirty="0"/>
              <a:t>BIFR observed that the group companies (to which </a:t>
            </a:r>
            <a:r>
              <a:rPr lang="en-US" sz="2000" dirty="0" err="1"/>
              <a:t>Vivita</a:t>
            </a:r>
            <a:r>
              <a:rPr lang="en-US" sz="2000" dirty="0"/>
              <a:t> belonged) referred to BIFR, though engaged in different activities, adopted the pattern of reporting huge losses on slight fall in sales. Marginal fall in the sales and huge losses accompanied with large discounts in a single financial year was common to all the companies.</a:t>
            </a:r>
          </a:p>
          <a:p>
            <a:endParaRPr lang="en-US" sz="2000" dirty="0"/>
          </a:p>
          <a:p>
            <a:endParaRPr lang="en-US" sz="2000" dirty="0"/>
          </a:p>
          <a:p>
            <a:r>
              <a:rPr lang="en-US" sz="2000" u="sng" dirty="0" err="1">
                <a:latin typeface="Algerian" panose="04020705040A02060702" pitchFamily="82" charset="0"/>
              </a:rPr>
              <a:t>Vivita’s</a:t>
            </a:r>
            <a:r>
              <a:rPr lang="en-US" sz="2000" u="sng" dirty="0">
                <a:latin typeface="Algerian" panose="04020705040A02060702" pitchFamily="82" charset="0"/>
              </a:rPr>
              <a:t> Explanation/representation and decision of </a:t>
            </a:r>
            <a:r>
              <a:rPr lang="en-US" sz="2000" u="sng" dirty="0" smtClean="0">
                <a:latin typeface="Algerian" panose="04020705040A02060702" pitchFamily="82" charset="0"/>
              </a:rPr>
              <a:t>BIFR</a:t>
            </a:r>
            <a:endParaRPr lang="en-US" sz="2000" u="sng" dirty="0">
              <a:latin typeface="Algerian" panose="04020705040A02060702" pitchFamily="82" charset="0"/>
            </a:endParaRPr>
          </a:p>
          <a:p>
            <a:endParaRPr lang="en-US" sz="2000" dirty="0"/>
          </a:p>
          <a:p>
            <a:pPr marL="285750" indent="-285750">
              <a:buFont typeface="Wingdings" panose="05000000000000000000" pitchFamily="2" charset="2"/>
              <a:buChar char="v"/>
            </a:pPr>
            <a:r>
              <a:rPr lang="en-US" sz="2000" dirty="0" err="1"/>
              <a:t>Vivita</a:t>
            </a:r>
            <a:r>
              <a:rPr lang="en-US" sz="2000" dirty="0"/>
              <a:t> stated huge discounts were offered to liquidate stock, as it feared trademark infringement proceedings by another company. BIFR did not accept this as sufficient evidence was not made available and hence heavy increase in discounts and losses were not </a:t>
            </a:r>
            <a:r>
              <a:rPr lang="en-US" sz="2000" dirty="0" smtClean="0"/>
              <a:t>allowed</a:t>
            </a:r>
            <a:endParaRPr lang="en-US" sz="2000" dirty="0"/>
          </a:p>
          <a:p>
            <a:pPr marL="285750" indent="-285750">
              <a:buFont typeface="Wingdings" panose="05000000000000000000" pitchFamily="2" charset="2"/>
              <a:buChar char="v"/>
            </a:pPr>
            <a:r>
              <a:rPr lang="en-US" sz="2000" dirty="0"/>
              <a:t>Devaluation of investments not admitted as </a:t>
            </a:r>
            <a:r>
              <a:rPr lang="en-US" sz="2000" dirty="0" err="1"/>
              <a:t>Vivita</a:t>
            </a:r>
            <a:r>
              <a:rPr lang="en-US" sz="2000" dirty="0"/>
              <a:t> Ltd failed to submit copy of B.O.D. resolution to ascertain whether it was long-term or short-term </a:t>
            </a:r>
            <a:r>
              <a:rPr lang="en-US" sz="2000" dirty="0" smtClean="0"/>
              <a:t>investment</a:t>
            </a:r>
            <a:endParaRPr lang="en-US" dirty="0"/>
          </a:p>
        </p:txBody>
      </p:sp>
    </p:spTree>
    <p:extLst>
      <p:ext uri="{BB962C8B-B14F-4D97-AF65-F5344CB8AC3E}">
        <p14:creationId xmlns:p14="http://schemas.microsoft.com/office/powerpoint/2010/main" xmlns="" val="1338925855"/>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2660" y="1072055"/>
            <a:ext cx="10925781" cy="37856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
            </a:pPr>
            <a:r>
              <a:rPr lang="en-US" sz="2000" dirty="0"/>
              <a:t>Explanation of </a:t>
            </a:r>
            <a:r>
              <a:rPr lang="en-US" sz="2000" dirty="0" err="1"/>
              <a:t>Vivita</a:t>
            </a:r>
            <a:r>
              <a:rPr lang="en-US" sz="2000" dirty="0"/>
              <a:t> Ltd as for increase in </a:t>
            </a:r>
            <a:r>
              <a:rPr lang="en-US" sz="2000" dirty="0" smtClean="0"/>
              <a:t>depreciation was acceptable</a:t>
            </a:r>
          </a:p>
          <a:p>
            <a:endParaRPr lang="en-US" sz="2000" dirty="0" smtClean="0"/>
          </a:p>
          <a:p>
            <a:pPr marL="285750" indent="-285750">
              <a:buFont typeface="Wingdings" panose="05000000000000000000" pitchFamily="2" charset="2"/>
              <a:buChar char="§"/>
            </a:pPr>
            <a:r>
              <a:rPr lang="en-US" sz="2000" dirty="0" smtClean="0"/>
              <a:t>Considering </a:t>
            </a:r>
            <a:r>
              <a:rPr lang="en-US" sz="2000" dirty="0"/>
              <a:t>the market practice in the industry </a:t>
            </a:r>
            <a:r>
              <a:rPr lang="en-US" sz="2000" dirty="0" smtClean="0"/>
              <a:t>of taking </a:t>
            </a:r>
            <a:r>
              <a:rPr lang="en-US" sz="2000" dirty="0"/>
              <a:t>advance from buyers and passing the </a:t>
            </a:r>
            <a:r>
              <a:rPr lang="en-US" sz="2000" dirty="0" smtClean="0"/>
              <a:t>same to </a:t>
            </a:r>
            <a:r>
              <a:rPr lang="en-US" sz="2000" dirty="0"/>
              <a:t>the suppliers, BIFR noted that selling prices </a:t>
            </a:r>
            <a:r>
              <a:rPr lang="en-US" sz="2000" dirty="0" smtClean="0"/>
              <a:t>and the </a:t>
            </a:r>
            <a:r>
              <a:rPr lang="en-US" sz="2000" dirty="0"/>
              <a:t>procurement prices </a:t>
            </a:r>
            <a:r>
              <a:rPr lang="en-US" sz="2000" dirty="0" smtClean="0"/>
              <a:t>are fixed </a:t>
            </a:r>
            <a:r>
              <a:rPr lang="en-US" sz="2000" dirty="0"/>
              <a:t>in advance. </a:t>
            </a:r>
            <a:r>
              <a:rPr lang="en-US" sz="2000" dirty="0" smtClean="0"/>
              <a:t>BIFR set </a:t>
            </a:r>
            <a:r>
              <a:rPr lang="en-US" sz="2000" dirty="0"/>
              <a:t>aside </a:t>
            </a:r>
            <a:r>
              <a:rPr lang="en-US" sz="2000" dirty="0" err="1"/>
              <a:t>Vivita</a:t>
            </a:r>
            <a:r>
              <a:rPr lang="en-US" sz="2000" dirty="0"/>
              <a:t> </a:t>
            </a:r>
            <a:r>
              <a:rPr lang="en-US" sz="2000" dirty="0" err="1"/>
              <a:t>Ltd’s</a:t>
            </a:r>
            <a:r>
              <a:rPr lang="en-US" sz="2000" dirty="0"/>
              <a:t> contention of losses in </a:t>
            </a:r>
            <a:r>
              <a:rPr lang="en-US" sz="2000" dirty="0" smtClean="0"/>
              <a:t>trading activities </a:t>
            </a:r>
            <a:r>
              <a:rPr lang="en-US" sz="2000" dirty="0"/>
              <a:t>and ruled that losses of the </a:t>
            </a:r>
            <a:r>
              <a:rPr lang="en-US" sz="2000" dirty="0" smtClean="0"/>
              <a:t>company were </a:t>
            </a:r>
            <a:r>
              <a:rPr lang="en-US" sz="2000" dirty="0"/>
              <a:t>overstated by </a:t>
            </a:r>
            <a:r>
              <a:rPr lang="en-US" sz="2000" dirty="0" err="1"/>
              <a:t>Rs</a:t>
            </a:r>
            <a:r>
              <a:rPr lang="en-US" sz="2000" dirty="0"/>
              <a:t>. 34.61 </a:t>
            </a:r>
            <a:r>
              <a:rPr lang="en-US" sz="2000" dirty="0" err="1"/>
              <a:t>crore</a:t>
            </a:r>
            <a:r>
              <a:rPr lang="en-US" sz="2000" dirty="0"/>
              <a:t> on account </a:t>
            </a:r>
            <a:r>
              <a:rPr lang="en-US" sz="2000" dirty="0" smtClean="0"/>
              <a:t>of increase </a:t>
            </a:r>
            <a:r>
              <a:rPr lang="en-US" sz="2000" dirty="0"/>
              <a:t>in raw material consumption</a:t>
            </a:r>
            <a:r>
              <a:rPr lang="en-US" sz="2000" dirty="0" smtClean="0"/>
              <a:t>.</a:t>
            </a:r>
          </a:p>
          <a:p>
            <a:endParaRPr lang="en-US" sz="2000" dirty="0" smtClean="0"/>
          </a:p>
          <a:p>
            <a:pPr marL="285750" indent="-285750">
              <a:buFont typeface="Wingdings" panose="05000000000000000000" pitchFamily="2" charset="2"/>
              <a:buChar char="§"/>
            </a:pPr>
            <a:r>
              <a:rPr lang="en-US" sz="2000" dirty="0"/>
              <a:t>As to increase in loans, details were not available, </a:t>
            </a:r>
            <a:r>
              <a:rPr lang="en-US" sz="2000" dirty="0" smtClean="0"/>
              <a:t>but in </a:t>
            </a:r>
            <a:r>
              <a:rPr lang="en-US" sz="2000" dirty="0"/>
              <a:t>case of unsecured loans, BIFR observed that </a:t>
            </a:r>
            <a:r>
              <a:rPr lang="en-US" sz="2000" dirty="0" err="1" smtClean="0"/>
              <a:t>Vivita</a:t>
            </a:r>
            <a:r>
              <a:rPr lang="en-US" sz="2000" dirty="0" smtClean="0"/>
              <a:t> Ltd</a:t>
            </a:r>
            <a:r>
              <a:rPr lang="en-US" sz="2000" dirty="0"/>
              <a:t>. had given preferential treatment in the </a:t>
            </a:r>
            <a:r>
              <a:rPr lang="en-US" sz="2000" dirty="0" smtClean="0"/>
              <a:t>payment of </a:t>
            </a:r>
            <a:r>
              <a:rPr lang="en-US" sz="2000" dirty="0"/>
              <a:t>unsecured loans at the cost of secured loans</a:t>
            </a:r>
            <a:r>
              <a:rPr lang="en-US" sz="2000" dirty="0" smtClean="0"/>
              <a:t>.</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 Regarding loss of Rs.40 </a:t>
            </a:r>
            <a:r>
              <a:rPr lang="en-US" sz="2000" dirty="0" err="1"/>
              <a:t>crore</a:t>
            </a:r>
            <a:r>
              <a:rPr lang="en-US" sz="2000" dirty="0"/>
              <a:t> on a marginal fall </a:t>
            </a:r>
            <a:r>
              <a:rPr lang="en-US" sz="2000" dirty="0" smtClean="0"/>
              <a:t>in the </a:t>
            </a:r>
            <a:r>
              <a:rPr lang="en-US" sz="2000" dirty="0"/>
              <a:t>sales, </a:t>
            </a:r>
            <a:r>
              <a:rPr lang="en-US" sz="2000" dirty="0" err="1"/>
              <a:t>Vivita</a:t>
            </a:r>
            <a:r>
              <a:rPr lang="en-US" sz="2000" dirty="0"/>
              <a:t> has not submitted any explanation</a:t>
            </a:r>
          </a:p>
        </p:txBody>
      </p:sp>
    </p:spTree>
    <p:extLst>
      <p:ext uri="{BB962C8B-B14F-4D97-AF65-F5344CB8AC3E}">
        <p14:creationId xmlns:p14="http://schemas.microsoft.com/office/powerpoint/2010/main" xmlns="" val="10709410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latin typeface="Algerian" panose="04020705040A02060702" pitchFamily="82" charset="0"/>
              </a:rPr>
              <a:t>Conclusion of Case</a:t>
            </a:r>
            <a:endParaRPr lang="en-US" dirty="0">
              <a:latin typeface="Algerian" panose="04020705040A02060702" pitchFamily="82" charset="0"/>
            </a:endParaRPr>
          </a:p>
        </p:txBody>
      </p:sp>
      <p:sp>
        <p:nvSpPr>
          <p:cNvPr id="5" name="Content Placeholder 4"/>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400" b="1" dirty="0"/>
              <a:t>BIFR, re-worked, based on above rulings, the </a:t>
            </a:r>
            <a:r>
              <a:rPr lang="en-US" sz="2400" b="1" dirty="0" smtClean="0"/>
              <a:t>net worth</a:t>
            </a:r>
            <a:endParaRPr lang="en-US" sz="2400" b="1" dirty="0"/>
          </a:p>
          <a:p>
            <a:r>
              <a:rPr lang="en-US" sz="2400" b="1" dirty="0"/>
              <a:t>to be positive and hence rejected the reference</a:t>
            </a:r>
          </a:p>
          <a:p>
            <a:r>
              <a:rPr lang="en-US" sz="2400" b="1" dirty="0"/>
              <a:t>u/s 15(1).</a:t>
            </a: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00800" y="2641845"/>
            <a:ext cx="4042611" cy="2190750"/>
          </a:xfrm>
          <a:prstGeom prst="rect">
            <a:avLst/>
          </a:prstGeom>
        </p:spPr>
      </p:pic>
    </p:spTree>
    <p:extLst>
      <p:ext uri="{BB962C8B-B14F-4D97-AF65-F5344CB8AC3E}">
        <p14:creationId xmlns:p14="http://schemas.microsoft.com/office/powerpoint/2010/main" xmlns="" val="1928682067"/>
      </p:ext>
    </p:extLst>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7107"/>
            <a:ext cx="10515600" cy="1013424"/>
          </a:xfrm>
        </p:spPr>
        <p:txBody>
          <a:bodyPr/>
          <a:lstStyle/>
          <a:p>
            <a:r>
              <a:rPr lang="en-US" b="1" i="1" u="sng" dirty="0" smtClean="0"/>
              <a:t>FORENSIC AUDITING</a:t>
            </a:r>
            <a:endParaRPr lang="en-US" b="1" i="1" u="sng" dirty="0"/>
          </a:p>
        </p:txBody>
      </p:sp>
      <p:sp>
        <p:nvSpPr>
          <p:cNvPr id="3" name="Content Placeholder 2"/>
          <p:cNvSpPr>
            <a:spLocks noGrp="1"/>
          </p:cNvSpPr>
          <p:nvPr>
            <p:ph idx="1"/>
          </p:nvPr>
        </p:nvSpPr>
        <p:spPr/>
        <p:txBody>
          <a:bodyPr>
            <a:normAutofit/>
          </a:bodyPr>
          <a:lstStyle/>
          <a:p>
            <a:pPr marL="0" indent="0">
              <a:buNone/>
            </a:pPr>
            <a:r>
              <a:rPr lang="en-US" sz="2250" dirty="0" smtClean="0"/>
              <a:t>Forensic Auditing involves conducting  examination </a:t>
            </a:r>
            <a:r>
              <a:rPr lang="en-US" sz="2250" dirty="0"/>
              <a:t>and evaluation of a firm's or individual's financial </a:t>
            </a:r>
            <a:r>
              <a:rPr lang="en-US" sz="2250" dirty="0" smtClean="0"/>
              <a:t>information and legalities for determining whether any fraud or negligence has taken place and if yes, to use the evidence collected during such Audit in the court of law.</a:t>
            </a:r>
            <a:endParaRPr lang="en-US" sz="225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71497" y="3002507"/>
            <a:ext cx="5104263" cy="2471383"/>
          </a:xfrm>
          <a:prstGeom prst="rect">
            <a:avLst/>
          </a:prstGeom>
        </p:spPr>
      </p:pic>
    </p:spTree>
    <p:extLst>
      <p:ext uri="{BB962C8B-B14F-4D97-AF65-F5344CB8AC3E}">
        <p14:creationId xmlns:p14="http://schemas.microsoft.com/office/powerpoint/2010/main" xmlns="" val="1846516906"/>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OBJECTIVE</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marL="0" indent="0">
              <a:buNone/>
            </a:pPr>
            <a:r>
              <a:rPr lang="en-US" dirty="0" smtClean="0"/>
              <a:t>The objective of </a:t>
            </a:r>
            <a:r>
              <a:rPr lang="en-US" u="sng" dirty="0" smtClean="0"/>
              <a:t>FORENSIC </a:t>
            </a:r>
            <a:r>
              <a:rPr lang="en-US" u="sng" dirty="0" smtClean="0"/>
              <a:t>AUDIT </a:t>
            </a:r>
            <a:r>
              <a:rPr lang="en-US" dirty="0" smtClean="0"/>
              <a:t>is to find the audit evidences which are legally tenable and in doing so the Corporate veil of the company can be disregarded.</a:t>
            </a:r>
          </a:p>
          <a:p>
            <a:pPr marL="0" indent="0">
              <a:buNone/>
            </a:pPr>
            <a:r>
              <a:rPr lang="en-US" dirty="0" smtClean="0"/>
              <a:t>Following points are considered </a:t>
            </a:r>
          </a:p>
          <a:p>
            <a:r>
              <a:rPr lang="en-US" dirty="0" smtClean="0"/>
              <a:t> Any Fraud or negligence took place?</a:t>
            </a:r>
          </a:p>
          <a:p>
            <a:r>
              <a:rPr lang="en-US" dirty="0" smtClean="0"/>
              <a:t>Is the effect material?</a:t>
            </a:r>
          </a:p>
          <a:p>
            <a:r>
              <a:rPr lang="en-US" dirty="0" smtClean="0"/>
              <a:t>Who are the responsible people?</a:t>
            </a:r>
          </a:p>
          <a:p>
            <a:r>
              <a:rPr lang="en-US" dirty="0" smtClean="0"/>
              <a:t>How much can be recovered?</a:t>
            </a:r>
          </a:p>
          <a:p>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87026" y="3301653"/>
            <a:ext cx="3929341" cy="2718147"/>
          </a:xfrm>
          <a:prstGeom prst="rect">
            <a:avLst/>
          </a:prstGeom>
        </p:spPr>
      </p:pic>
    </p:spTree>
    <p:extLst>
      <p:ext uri="{BB962C8B-B14F-4D97-AF65-F5344CB8AC3E}">
        <p14:creationId xmlns:p14="http://schemas.microsoft.com/office/powerpoint/2010/main" xmlns="" val="2482971544"/>
      </p:ext>
    </p:extLst>
  </p:cSld>
  <p:clrMapOvr>
    <a:masterClrMapping/>
  </p:clrMapOvr>
  <p:transition spd="slow">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REQUIRED</a:t>
            </a:r>
            <a:endParaRPr lang="en-US" dirty="0"/>
          </a:p>
        </p:txBody>
      </p:sp>
      <p:sp>
        <p:nvSpPr>
          <p:cNvPr id="3" name="Content Placeholder 2"/>
          <p:cNvSpPr>
            <a:spLocks noGrp="1"/>
          </p:cNvSpPr>
          <p:nvPr>
            <p:ph idx="1"/>
          </p:nvPr>
        </p:nvSpPr>
        <p:spPr/>
        <p:txBody>
          <a:bodyPr>
            <a:normAutofit/>
          </a:bodyPr>
          <a:lstStyle/>
          <a:p>
            <a:r>
              <a:rPr lang="en-US" sz="2100" dirty="0" smtClean="0"/>
              <a:t>Following skills are required for an efficient and fruitful Forensic Audit</a:t>
            </a:r>
          </a:p>
          <a:p>
            <a:pPr>
              <a:buFont typeface="Wingdings" panose="05000000000000000000" pitchFamily="2" charset="2"/>
              <a:buChar char="v"/>
            </a:pPr>
            <a:r>
              <a:rPr lang="en-US" sz="2100" dirty="0"/>
              <a:t> </a:t>
            </a:r>
            <a:r>
              <a:rPr lang="en-US" sz="2100" dirty="0" smtClean="0"/>
              <a:t>Deep Knowledge of Accounting</a:t>
            </a:r>
          </a:p>
          <a:p>
            <a:pPr>
              <a:buFont typeface="Wingdings" panose="05000000000000000000" pitchFamily="2" charset="2"/>
              <a:buChar char="v"/>
            </a:pPr>
            <a:r>
              <a:rPr lang="en-US" sz="2100" dirty="0"/>
              <a:t> </a:t>
            </a:r>
            <a:r>
              <a:rPr lang="en-US" sz="2100" dirty="0" smtClean="0"/>
              <a:t>Proper Understanding of Auditing</a:t>
            </a:r>
          </a:p>
          <a:p>
            <a:pPr>
              <a:buFont typeface="Wingdings" panose="05000000000000000000" pitchFamily="2" charset="2"/>
              <a:buChar char="v"/>
            </a:pPr>
            <a:r>
              <a:rPr lang="en-US" sz="2100" dirty="0"/>
              <a:t> </a:t>
            </a:r>
            <a:r>
              <a:rPr lang="en-US" sz="2100" dirty="0" smtClean="0"/>
              <a:t>Required traits of Investigating</a:t>
            </a:r>
          </a:p>
          <a:p>
            <a:pPr>
              <a:buFont typeface="Wingdings" panose="05000000000000000000" pitchFamily="2" charset="2"/>
              <a:buChar char="v"/>
            </a:pPr>
            <a:r>
              <a:rPr lang="en-US" sz="2100" dirty="0" smtClean="0"/>
              <a:t>Obvious should be distrusted</a:t>
            </a:r>
            <a:endParaRPr lang="en-US" sz="2100" dirty="0"/>
          </a:p>
          <a:p>
            <a:pPr>
              <a:buFont typeface="Wingdings" panose="05000000000000000000" pitchFamily="2" charset="2"/>
              <a:buChar char="v"/>
            </a:pPr>
            <a:r>
              <a:rPr lang="en-US" sz="2100" dirty="0"/>
              <a:t>Think differently and Develop an open mind</a:t>
            </a:r>
          </a:p>
          <a:p>
            <a:pPr>
              <a:buFont typeface="Wingdings" panose="05000000000000000000" pitchFamily="2" charset="2"/>
              <a:buChar char="v"/>
            </a:pPr>
            <a:endParaRPr lang="en-US" sz="21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26480" y="2456597"/>
            <a:ext cx="4589646" cy="2821256"/>
          </a:xfrm>
          <a:prstGeom prst="rect">
            <a:avLst/>
          </a:prstGeom>
        </p:spPr>
      </p:pic>
    </p:spTree>
    <p:extLst>
      <p:ext uri="{BB962C8B-B14F-4D97-AF65-F5344CB8AC3E}">
        <p14:creationId xmlns:p14="http://schemas.microsoft.com/office/powerpoint/2010/main" xmlns="" val="2457240710"/>
      </p:ext>
    </p:extLst>
  </p:cSld>
  <p:clrMapOvr>
    <a:masterClrMapping/>
  </p:clrMapOvr>
  <p:transition spd="med">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33015" y="114040"/>
            <a:ext cx="8761413" cy="708025"/>
          </a:xfrm>
        </p:spPr>
        <p:txBody>
          <a:bodyPr/>
          <a:lstStyle/>
          <a:p>
            <a:r>
              <a:rPr lang="en-US" sz="3000" dirty="0" smtClean="0">
                <a:solidFill>
                  <a:schemeClr val="tx1"/>
                </a:solidFill>
                <a:latin typeface="Algerian" panose="04020705040A02060702" pitchFamily="82" charset="0"/>
              </a:rPr>
              <a:t>How it differs from Statutory Audit</a:t>
            </a:r>
            <a:endParaRPr lang="en-US" sz="3000" dirty="0">
              <a:solidFill>
                <a:schemeClr val="tx1"/>
              </a:solidFill>
              <a:latin typeface="Algerian" panose="04020705040A02060702" pitchFamily="82" charset="0"/>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4176954434"/>
              </p:ext>
            </p:extLst>
          </p:nvPr>
        </p:nvGraphicFramePr>
        <p:xfrm>
          <a:off x="1050878" y="863008"/>
          <a:ext cx="8824913" cy="5035388"/>
        </p:xfrm>
        <a:graphic>
          <a:graphicData uri="http://schemas.openxmlformats.org/drawingml/2006/table">
            <a:tbl>
              <a:tblPr firstRow="1" bandRow="1">
                <a:tableStyleId>{5C22544A-7EE6-4342-B048-85BDC9FD1C3A}</a:tableStyleId>
              </a:tblPr>
              <a:tblGrid>
                <a:gridCol w="1535643"/>
                <a:gridCol w="3447971"/>
                <a:gridCol w="3841299"/>
              </a:tblGrid>
              <a:tr h="349548">
                <a:tc>
                  <a:txBody>
                    <a:bodyPr/>
                    <a:lstStyle/>
                    <a:p>
                      <a:r>
                        <a:rPr lang="en-US" dirty="0" smtClean="0"/>
                        <a:t>Basis</a:t>
                      </a:r>
                      <a:endParaRPr lang="en-US" dirty="0"/>
                    </a:p>
                  </a:txBody>
                  <a:tcPr marL="76739" marR="76739"/>
                </a:tc>
                <a:tc>
                  <a:txBody>
                    <a:bodyPr/>
                    <a:lstStyle/>
                    <a:p>
                      <a:r>
                        <a:rPr lang="en-US" dirty="0" smtClean="0"/>
                        <a:t>Statutory</a:t>
                      </a:r>
                      <a:r>
                        <a:rPr lang="en-US" baseline="0" dirty="0" smtClean="0"/>
                        <a:t> Audit</a:t>
                      </a:r>
                      <a:endParaRPr lang="en-US" dirty="0"/>
                    </a:p>
                  </a:txBody>
                  <a:tcPr marL="76739" marR="76739"/>
                </a:tc>
                <a:tc>
                  <a:txBody>
                    <a:bodyPr/>
                    <a:lstStyle/>
                    <a:p>
                      <a:r>
                        <a:rPr lang="en-US" dirty="0" smtClean="0"/>
                        <a:t>Forensic Audit</a:t>
                      </a:r>
                      <a:endParaRPr lang="en-US" dirty="0"/>
                    </a:p>
                  </a:txBody>
                  <a:tcPr marL="76739" marR="76739"/>
                </a:tc>
              </a:tr>
              <a:tr h="1238881">
                <a:tc>
                  <a:txBody>
                    <a:bodyPr/>
                    <a:lstStyle/>
                    <a:p>
                      <a:r>
                        <a:rPr lang="en-US" dirty="0" smtClean="0"/>
                        <a:t>Objective</a:t>
                      </a:r>
                      <a:endParaRPr lang="en-US" dirty="0"/>
                    </a:p>
                  </a:txBody>
                  <a:tcPr marL="76739" marR="76739"/>
                </a:tc>
                <a:tc>
                  <a:txBody>
                    <a:bodyPr/>
                    <a:lstStyle/>
                    <a:p>
                      <a:r>
                        <a:rPr lang="en-US" dirty="0" smtClean="0"/>
                        <a:t>Determine</a:t>
                      </a:r>
                      <a:r>
                        <a:rPr lang="en-US" baseline="0" dirty="0" smtClean="0"/>
                        <a:t> </a:t>
                      </a:r>
                      <a:r>
                        <a:rPr lang="en-US" dirty="0" smtClean="0"/>
                        <a:t>“True and Fair” presentation</a:t>
                      </a:r>
                      <a:r>
                        <a:rPr lang="en-US" baseline="0" dirty="0" smtClean="0"/>
                        <a:t> of financial statements.</a:t>
                      </a:r>
                      <a:endParaRPr lang="en-US" dirty="0"/>
                    </a:p>
                  </a:txBody>
                  <a:tcPr marL="76739" marR="76739"/>
                </a:tc>
                <a:tc>
                  <a:txBody>
                    <a:bodyPr/>
                    <a:lstStyle/>
                    <a:p>
                      <a:r>
                        <a:rPr lang="en-US" dirty="0" smtClean="0"/>
                        <a:t>Evaluating correctness of the accounts &amp;</a:t>
                      </a:r>
                      <a:r>
                        <a:rPr lang="en-US" baseline="0" dirty="0" smtClean="0"/>
                        <a:t> whether any fraud or negligence has actually taken place.</a:t>
                      </a:r>
                      <a:endParaRPr lang="en-US" dirty="0"/>
                    </a:p>
                  </a:txBody>
                  <a:tcPr marL="76739" marR="76739"/>
                </a:tc>
              </a:tr>
              <a:tr h="952985">
                <a:tc>
                  <a:txBody>
                    <a:bodyPr/>
                    <a:lstStyle/>
                    <a:p>
                      <a:r>
                        <a:rPr lang="en-US" dirty="0" smtClean="0"/>
                        <a:t>Techniques</a:t>
                      </a:r>
                      <a:endParaRPr lang="en-US" dirty="0"/>
                    </a:p>
                  </a:txBody>
                  <a:tcPr marL="76739" marR="76739"/>
                </a:tc>
                <a:tc>
                  <a:txBody>
                    <a:bodyPr/>
                    <a:lstStyle/>
                    <a:p>
                      <a:r>
                        <a:rPr lang="en-US" dirty="0" smtClean="0"/>
                        <a:t>Procedures involved are “Substantive</a:t>
                      </a:r>
                      <a:r>
                        <a:rPr lang="en-US" baseline="0" dirty="0" smtClean="0"/>
                        <a:t>” and “compliance”</a:t>
                      </a:r>
                      <a:endParaRPr lang="en-US" dirty="0"/>
                    </a:p>
                  </a:txBody>
                  <a:tcPr marL="76739" marR="76739"/>
                </a:tc>
                <a:tc>
                  <a:txBody>
                    <a:bodyPr/>
                    <a:lstStyle/>
                    <a:p>
                      <a:r>
                        <a:rPr lang="en-US" dirty="0" smtClean="0"/>
                        <a:t>Analyzing</a:t>
                      </a:r>
                      <a:r>
                        <a:rPr lang="en-US" baseline="0" dirty="0" smtClean="0"/>
                        <a:t> past performance and</a:t>
                      </a:r>
                    </a:p>
                    <a:p>
                      <a:r>
                        <a:rPr lang="en-US" baseline="0" dirty="0" smtClean="0"/>
                        <a:t>Scrutinizing selected transactions (having material effect) </a:t>
                      </a:r>
                      <a:endParaRPr lang="en-US" dirty="0"/>
                    </a:p>
                  </a:txBody>
                  <a:tcPr marL="76739" marR="76739"/>
                </a:tc>
              </a:tr>
              <a:tr h="1238881">
                <a:tc>
                  <a:txBody>
                    <a:bodyPr/>
                    <a:lstStyle/>
                    <a:p>
                      <a:r>
                        <a:rPr lang="en-US" dirty="0" smtClean="0"/>
                        <a:t>Period</a:t>
                      </a:r>
                      <a:endParaRPr lang="en-US" dirty="0"/>
                    </a:p>
                  </a:txBody>
                  <a:tcPr marL="76739" marR="76739"/>
                </a:tc>
                <a:tc>
                  <a:txBody>
                    <a:bodyPr/>
                    <a:lstStyle/>
                    <a:p>
                      <a:r>
                        <a:rPr lang="en-US" dirty="0" smtClean="0"/>
                        <a:t>Transactions</a:t>
                      </a:r>
                      <a:r>
                        <a:rPr lang="en-US" baseline="0" dirty="0" smtClean="0"/>
                        <a:t> of a specified Accounting Period are taken into consideration</a:t>
                      </a:r>
                      <a:endParaRPr lang="en-US" dirty="0"/>
                    </a:p>
                  </a:txBody>
                  <a:tcPr marL="76739" marR="76739"/>
                </a:tc>
                <a:tc>
                  <a:txBody>
                    <a:bodyPr/>
                    <a:lstStyle/>
                    <a:p>
                      <a:r>
                        <a:rPr lang="en-US" dirty="0" smtClean="0"/>
                        <a:t>No limitation of period.</a:t>
                      </a:r>
                    </a:p>
                    <a:p>
                      <a:r>
                        <a:rPr lang="en-US" dirty="0" smtClean="0"/>
                        <a:t>Accounts of previous</a:t>
                      </a:r>
                      <a:r>
                        <a:rPr lang="en-US" baseline="0" dirty="0" smtClean="0"/>
                        <a:t> years (from starting) can be examined as well.</a:t>
                      </a:r>
                      <a:endParaRPr lang="en-US" dirty="0"/>
                    </a:p>
                  </a:txBody>
                  <a:tcPr marL="76739" marR="76739"/>
                </a:tc>
              </a:tr>
              <a:tr h="1238881">
                <a:tc>
                  <a:txBody>
                    <a:bodyPr/>
                    <a:lstStyle/>
                    <a:p>
                      <a:r>
                        <a:rPr lang="en-US" dirty="0" smtClean="0"/>
                        <a:t>Adverse</a:t>
                      </a:r>
                      <a:r>
                        <a:rPr lang="en-US" baseline="0" dirty="0" smtClean="0"/>
                        <a:t> findings, if any</a:t>
                      </a:r>
                      <a:endParaRPr lang="en-US" dirty="0"/>
                    </a:p>
                  </a:txBody>
                  <a:tcPr marL="76739" marR="76739"/>
                </a:tc>
                <a:tc>
                  <a:txBody>
                    <a:bodyPr/>
                    <a:lstStyle/>
                    <a:p>
                      <a:r>
                        <a:rPr lang="en-US" dirty="0" smtClean="0"/>
                        <a:t>Negative opinion</a:t>
                      </a:r>
                      <a:r>
                        <a:rPr lang="en-US" baseline="0" dirty="0" smtClean="0"/>
                        <a:t> or qualified opinion expressed, with or without quantification.</a:t>
                      </a:r>
                      <a:endParaRPr lang="en-US" dirty="0"/>
                    </a:p>
                  </a:txBody>
                  <a:tcPr marL="76739" marR="76739"/>
                </a:tc>
                <a:tc>
                  <a:txBody>
                    <a:bodyPr/>
                    <a:lstStyle/>
                    <a:p>
                      <a:r>
                        <a:rPr lang="en-US" dirty="0" smtClean="0"/>
                        <a:t>Determining legal aspect of fraud and finding out the persons responsible for such fraud</a:t>
                      </a:r>
                      <a:endParaRPr lang="en-US" dirty="0"/>
                    </a:p>
                  </a:txBody>
                  <a:tcPr marL="76739" marR="76739"/>
                </a:tc>
              </a:tr>
            </a:tbl>
          </a:graphicData>
        </a:graphic>
      </p:graphicFrame>
    </p:spTree>
    <p:extLst>
      <p:ext uri="{BB962C8B-B14F-4D97-AF65-F5344CB8AC3E}">
        <p14:creationId xmlns:p14="http://schemas.microsoft.com/office/powerpoint/2010/main" xmlns="" val="203154788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lgerian" panose="04020705040A02060702" pitchFamily="82" charset="0"/>
              </a:rPr>
              <a:t>Techniques of Forensic Auditing</a:t>
            </a:r>
            <a:endParaRPr lang="en-US" sz="4000" dirty="0">
              <a:latin typeface="Algerian" panose="04020705040A02060702" pitchFamily="82" charset="0"/>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endParaRPr lang="en-US" dirty="0"/>
          </a:p>
        </p:txBody>
      </p:sp>
      <p:sp>
        <p:nvSpPr>
          <p:cNvPr id="6" name="Rectangle 5"/>
          <p:cNvSpPr/>
          <p:nvPr/>
        </p:nvSpPr>
        <p:spPr>
          <a:xfrm>
            <a:off x="3444658" y="2406498"/>
            <a:ext cx="4572000" cy="604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Techniques </a:t>
            </a:r>
            <a:r>
              <a:rPr lang="en-US" dirty="0"/>
              <a:t>of Forensic Auditing</a:t>
            </a:r>
          </a:p>
        </p:txBody>
      </p:sp>
      <p:cxnSp>
        <p:nvCxnSpPr>
          <p:cNvPr id="8" name="Straight Arrow Connector 7"/>
          <p:cNvCxnSpPr/>
          <p:nvPr/>
        </p:nvCxnSpPr>
        <p:spPr>
          <a:xfrm>
            <a:off x="5442559" y="3057056"/>
            <a:ext cx="2004164" cy="1177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544866" y="3031298"/>
            <a:ext cx="1897693" cy="1290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455101" y="4321479"/>
            <a:ext cx="2542784" cy="789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Critical Point Auditing</a:t>
            </a:r>
            <a:endParaRPr lang="en-US" dirty="0"/>
          </a:p>
        </p:txBody>
      </p:sp>
      <p:sp>
        <p:nvSpPr>
          <p:cNvPr id="13" name="Rectangle 12"/>
          <p:cNvSpPr/>
          <p:nvPr/>
        </p:nvSpPr>
        <p:spPr>
          <a:xfrm>
            <a:off x="7126787" y="4258849"/>
            <a:ext cx="2768775" cy="851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Propriety Audit</a:t>
            </a:r>
            <a:endParaRPr lang="en-US" dirty="0"/>
          </a:p>
        </p:txBody>
      </p:sp>
    </p:spTree>
    <p:extLst>
      <p:ext uri="{BB962C8B-B14F-4D97-AF65-F5344CB8AC3E}">
        <p14:creationId xmlns:p14="http://schemas.microsoft.com/office/powerpoint/2010/main" xmlns="" val="149390980"/>
      </p:ext>
    </p:extLst>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073"/>
            <a:ext cx="10515600" cy="1325563"/>
          </a:xfrm>
        </p:spPr>
        <p:txBody>
          <a:bodyPr/>
          <a:lstStyle/>
          <a:p>
            <a:r>
              <a:rPr lang="en-US" dirty="0" smtClean="0">
                <a:latin typeface="Algerian" panose="04020705040A02060702" pitchFamily="82" charset="0"/>
              </a:rPr>
              <a:t>Critical Point Auditing</a:t>
            </a:r>
            <a:endParaRPr lang="en-US" dirty="0">
              <a:latin typeface="Algerian" panose="04020705040A02060702" pitchFamily="82" charset="0"/>
            </a:endParaRPr>
          </a:p>
        </p:txBody>
      </p:sp>
      <p:sp>
        <p:nvSpPr>
          <p:cNvPr id="3" name="Content Placeholder 2"/>
          <p:cNvSpPr>
            <a:spLocks noGrp="1"/>
          </p:cNvSpPr>
          <p:nvPr>
            <p:ph idx="1"/>
          </p:nvPr>
        </p:nvSpPr>
        <p:spPr>
          <a:xfrm>
            <a:off x="717082" y="1829692"/>
            <a:ext cx="10757836" cy="402336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100" dirty="0" smtClean="0"/>
              <a:t>Purpose of critical point auditing is screening out the fraud or false transactions and events from           the normal ones.</a:t>
            </a:r>
          </a:p>
          <a:p>
            <a:pPr marL="0" indent="0">
              <a:buNone/>
            </a:pPr>
            <a:r>
              <a:rPr lang="en-US" sz="2100" dirty="0" smtClean="0"/>
              <a:t>An analysis and evaluation of financial statements, books and records are conducted to find out :</a:t>
            </a:r>
          </a:p>
          <a:p>
            <a:pPr>
              <a:buFont typeface="Wingdings" panose="05000000000000000000" pitchFamily="2" charset="2"/>
              <a:buChar char="v"/>
            </a:pPr>
            <a:r>
              <a:rPr lang="en-US" sz="2100" dirty="0"/>
              <a:t> </a:t>
            </a:r>
            <a:r>
              <a:rPr lang="en-US" sz="2100" dirty="0" smtClean="0"/>
              <a:t>False credit to increase sales and corresponding debit entries.</a:t>
            </a:r>
          </a:p>
          <a:p>
            <a:pPr>
              <a:buFont typeface="Wingdings" panose="05000000000000000000" pitchFamily="2" charset="2"/>
              <a:buChar char="v"/>
            </a:pPr>
            <a:r>
              <a:rPr lang="en-US" sz="2100" dirty="0" smtClean="0"/>
              <a:t>Inadequacies in Internal Control System of the organization.</a:t>
            </a:r>
          </a:p>
          <a:p>
            <a:pPr>
              <a:buFont typeface="Wingdings" panose="05000000000000000000" pitchFamily="2" charset="2"/>
              <a:buChar char="v"/>
            </a:pPr>
            <a:r>
              <a:rPr lang="en-US" sz="2100" dirty="0" smtClean="0"/>
              <a:t>Cross debits and credits and inter account transfers</a:t>
            </a:r>
          </a:p>
        </p:txBody>
      </p:sp>
    </p:spTree>
    <p:extLst>
      <p:ext uri="{BB962C8B-B14F-4D97-AF65-F5344CB8AC3E}">
        <p14:creationId xmlns:p14="http://schemas.microsoft.com/office/powerpoint/2010/main" xmlns="" val="2460547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639"/>
          </a:xfrm>
        </p:spPr>
        <p:txBody>
          <a:bodyPr/>
          <a:lstStyle/>
          <a:p>
            <a:r>
              <a:rPr lang="en-US" dirty="0" smtClean="0">
                <a:latin typeface="Algerian" panose="04020705040A02060702" pitchFamily="82" charset="0"/>
              </a:rPr>
              <a:t>Propriety Audit</a:t>
            </a:r>
            <a:endParaRPr lang="en-US" dirty="0">
              <a:latin typeface="Algerian" panose="04020705040A02060702" pitchFamily="82" charset="0"/>
            </a:endParaRPr>
          </a:p>
        </p:txBody>
      </p:sp>
      <p:sp>
        <p:nvSpPr>
          <p:cNvPr id="3" name="Content Placeholder 2"/>
          <p:cNvSpPr>
            <a:spLocks noGrp="1"/>
          </p:cNvSpPr>
          <p:nvPr>
            <p:ph idx="1"/>
          </p:nvPr>
        </p:nvSpPr>
        <p:spPr>
          <a:xfrm>
            <a:off x="838200" y="1424474"/>
            <a:ext cx="10515600" cy="4126094"/>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1800" dirty="0" smtClean="0"/>
              <a:t> </a:t>
            </a:r>
            <a:r>
              <a:rPr lang="en-US" sz="1850" dirty="0" smtClean="0"/>
              <a:t>Main purpose of Propriety Audit is to determine the genuinity</a:t>
            </a:r>
            <a:r>
              <a:rPr lang="en-US" sz="1850" dirty="0"/>
              <a:t> </a:t>
            </a:r>
            <a:r>
              <a:rPr lang="en-US" sz="1850" dirty="0" smtClean="0"/>
              <a:t> of the transactions in Government Account. </a:t>
            </a:r>
          </a:p>
          <a:p>
            <a:pPr marL="0" indent="0">
              <a:buNone/>
            </a:pPr>
            <a:r>
              <a:rPr lang="en-US" sz="1850" dirty="0" smtClean="0"/>
              <a:t> It means whether entire expenditure sanctioned by the government is actually required and need based and whether all the incomes arising on account of that are fairly and timely credited to the government account.</a:t>
            </a:r>
          </a:p>
          <a:p>
            <a:pPr marL="0" indent="0">
              <a:buNone/>
            </a:pPr>
            <a:r>
              <a:rPr lang="en-US" sz="1850" dirty="0" smtClean="0"/>
              <a:t> It aims at determining the Value for money, whether the economy and efficiency has been achieved in the transaction and unwanted, wasteful and unnecessary expenses have been ignored.</a:t>
            </a:r>
          </a:p>
          <a:p>
            <a:pPr marL="0" indent="0">
              <a:buNone/>
            </a:pPr>
            <a:r>
              <a:rPr lang="en-US" sz="1850" dirty="0" smtClean="0"/>
              <a:t> If anything objectionable or any fraudulent intension is recognized then people and organizations suspected to  be behind that are questioned.</a:t>
            </a:r>
            <a:endParaRPr lang="en-US" sz="1850"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49506" y="3676276"/>
            <a:ext cx="5250167" cy="1705409"/>
          </a:xfrm>
          <a:prstGeom prst="rect">
            <a:avLst/>
          </a:prstGeom>
        </p:spPr>
      </p:pic>
    </p:spTree>
    <p:extLst>
      <p:ext uri="{BB962C8B-B14F-4D97-AF65-F5344CB8AC3E}">
        <p14:creationId xmlns:p14="http://schemas.microsoft.com/office/powerpoint/2010/main" xmlns="" val="3192391279"/>
      </p:ext>
    </p:extLst>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2435"/>
            <a:ext cx="10058400" cy="1037230"/>
          </a:xfrm>
        </p:spPr>
        <p:txBody>
          <a:bodyPr/>
          <a:lstStyle/>
          <a:p>
            <a:r>
              <a:rPr lang="en-US" dirty="0" smtClean="0"/>
              <a:t>CASE STUDIES</a:t>
            </a:r>
            <a:endParaRPr lang="en-US" dirty="0"/>
          </a:p>
        </p:txBody>
      </p:sp>
      <p:sp>
        <p:nvSpPr>
          <p:cNvPr id="3" name="Content Placeholder 2"/>
          <p:cNvSpPr>
            <a:spLocks noGrp="1"/>
          </p:cNvSpPr>
          <p:nvPr>
            <p:ph idx="1"/>
          </p:nvPr>
        </p:nvSpPr>
        <p:spPr>
          <a:xfrm>
            <a:off x="1097280" y="1139881"/>
            <a:ext cx="10058400" cy="4023360"/>
          </a:xfrm>
        </p:spPr>
        <p:style>
          <a:lnRef idx="2">
            <a:schemeClr val="accent1"/>
          </a:lnRef>
          <a:fillRef idx="1">
            <a:schemeClr val="lt1"/>
          </a:fillRef>
          <a:effectRef idx="0">
            <a:schemeClr val="accent1"/>
          </a:effectRef>
          <a:fontRef idx="minor">
            <a:schemeClr val="dk1"/>
          </a:fontRef>
        </p:style>
        <p:txBody>
          <a:bodyPr>
            <a:normAutofit/>
          </a:bodyPr>
          <a:lstStyle/>
          <a:p>
            <a:r>
              <a:rPr lang="en-US" sz="2100" dirty="0" smtClean="0"/>
              <a:t>Based on Balance Sheet as on 30th June, 2002,showing erosion in net worth, </a:t>
            </a:r>
            <a:r>
              <a:rPr lang="en-US" sz="2100" dirty="0" err="1" smtClean="0"/>
              <a:t>Vivita</a:t>
            </a:r>
            <a:r>
              <a:rPr lang="en-US" sz="2100" dirty="0" smtClean="0"/>
              <a:t> Ltd. filed a reference U/S 15(1) of Sick Industrial Companies (Special </a:t>
            </a:r>
            <a:r>
              <a:rPr lang="en-US" sz="2100" dirty="0"/>
              <a:t>Provisions) Act, 1985. Secured </a:t>
            </a:r>
            <a:r>
              <a:rPr lang="en-US" sz="2100" dirty="0" smtClean="0"/>
              <a:t>creditors </a:t>
            </a:r>
            <a:r>
              <a:rPr lang="en-US" sz="2100" dirty="0"/>
              <a:t>objected </a:t>
            </a:r>
            <a:r>
              <a:rPr lang="en-US" sz="2100" dirty="0" smtClean="0"/>
              <a:t>on the </a:t>
            </a:r>
            <a:r>
              <a:rPr lang="en-US" sz="2100" dirty="0"/>
              <a:t>grounds, amongst others, that</a:t>
            </a:r>
            <a:r>
              <a:rPr lang="en-US" sz="2100" dirty="0" smtClean="0"/>
              <a:t>:</a:t>
            </a:r>
          </a:p>
          <a:p>
            <a:r>
              <a:rPr lang="en-US" sz="2100" dirty="0"/>
              <a:t>(a) Requisite number of directors did not attend </a:t>
            </a:r>
            <a:r>
              <a:rPr lang="en-US" sz="2100" dirty="0" smtClean="0"/>
              <a:t>the meeting </a:t>
            </a:r>
            <a:r>
              <a:rPr lang="en-US" sz="2100" dirty="0"/>
              <a:t>of Board of Directors of the </a:t>
            </a:r>
            <a:r>
              <a:rPr lang="en-US" sz="2100" dirty="0" smtClean="0"/>
              <a:t>company held </a:t>
            </a:r>
            <a:r>
              <a:rPr lang="en-US" sz="2100" dirty="0"/>
              <a:t>to decide on reference to </a:t>
            </a:r>
            <a:r>
              <a:rPr lang="en-US" sz="2100" dirty="0" smtClean="0"/>
              <a:t>BIFR.</a:t>
            </a:r>
          </a:p>
          <a:p>
            <a:r>
              <a:rPr lang="en-US" sz="2100" dirty="0"/>
              <a:t>(b) Company indulged in the following</a:t>
            </a:r>
            <a:r>
              <a:rPr lang="en-US" sz="2100" dirty="0" smtClean="0"/>
              <a:t>:-</a:t>
            </a:r>
          </a:p>
          <a:p>
            <a:pPr>
              <a:buFont typeface="Wingdings" panose="05000000000000000000" pitchFamily="2" charset="2"/>
              <a:buChar char="§"/>
            </a:pPr>
            <a:r>
              <a:rPr lang="en-US" sz="2100" dirty="0" smtClean="0"/>
              <a:t>Gave </a:t>
            </a:r>
            <a:r>
              <a:rPr lang="en-US" sz="2100" dirty="0"/>
              <a:t>a huge discount of Rs.6.48 </a:t>
            </a:r>
            <a:r>
              <a:rPr lang="en-US" sz="2100" dirty="0" err="1"/>
              <a:t>crore</a:t>
            </a:r>
            <a:r>
              <a:rPr lang="en-US" sz="2100" dirty="0"/>
              <a:t> without </a:t>
            </a:r>
            <a:r>
              <a:rPr lang="en-US" sz="2100" dirty="0" smtClean="0"/>
              <a:t>any explanation/justification</a:t>
            </a:r>
            <a:r>
              <a:rPr lang="en-US" sz="2100" dirty="0"/>
              <a:t>.</a:t>
            </a:r>
          </a:p>
          <a:p>
            <a:pPr>
              <a:buFont typeface="Wingdings" panose="05000000000000000000" pitchFamily="2" charset="2"/>
              <a:buChar char="§"/>
            </a:pPr>
            <a:r>
              <a:rPr lang="en-US" sz="2100" dirty="0" smtClean="0"/>
              <a:t>Company </a:t>
            </a:r>
            <a:r>
              <a:rPr lang="en-US" sz="2100" dirty="0"/>
              <a:t>devalued its investments by 90% </a:t>
            </a:r>
            <a:r>
              <a:rPr lang="en-US" sz="2100" dirty="0" smtClean="0"/>
              <a:t>without explaining </a:t>
            </a:r>
            <a:r>
              <a:rPr lang="en-US" sz="2100" dirty="0"/>
              <a:t>reasons for such a devaluation.</a:t>
            </a:r>
          </a:p>
          <a:p>
            <a:pPr>
              <a:buFont typeface="Wingdings" panose="05000000000000000000" pitchFamily="2" charset="2"/>
              <a:buChar char="§"/>
            </a:pPr>
            <a:r>
              <a:rPr lang="en-US" sz="2100" dirty="0" smtClean="0"/>
              <a:t> </a:t>
            </a:r>
            <a:r>
              <a:rPr lang="en-US" sz="2100" dirty="0"/>
              <a:t>Company had written off </a:t>
            </a:r>
            <a:r>
              <a:rPr lang="en-US" sz="2100" dirty="0" smtClean="0"/>
              <a:t>R s</a:t>
            </a:r>
            <a:r>
              <a:rPr lang="en-US" sz="2100" dirty="0"/>
              <a:t>. 3.97 </a:t>
            </a:r>
            <a:r>
              <a:rPr lang="en-US" sz="2100" dirty="0" err="1"/>
              <a:t>crore</a:t>
            </a:r>
            <a:r>
              <a:rPr lang="en-US" sz="2100" dirty="0"/>
              <a:t> on </a:t>
            </a:r>
            <a:r>
              <a:rPr lang="en-US" sz="2100" dirty="0" smtClean="0"/>
              <a:t>account of </a:t>
            </a:r>
            <a:r>
              <a:rPr lang="en-US" sz="2100" dirty="0"/>
              <a:t>foreign exchange fluctuations</a:t>
            </a:r>
          </a:p>
        </p:txBody>
      </p:sp>
    </p:spTree>
    <p:extLst>
      <p:ext uri="{BB962C8B-B14F-4D97-AF65-F5344CB8AC3E}">
        <p14:creationId xmlns:p14="http://schemas.microsoft.com/office/powerpoint/2010/main" xmlns="" val="701989807"/>
      </p:ext>
    </p:extLst>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348</TotalTime>
  <Words>932</Words>
  <Application>Microsoft Office PowerPoint</Application>
  <PresentationFormat>Custom</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Slide 1</vt:lpstr>
      <vt:lpstr>FORENSIC AUDITING</vt:lpstr>
      <vt:lpstr>OBJECTIVE</vt:lpstr>
      <vt:lpstr>SKILLS REQUIRED</vt:lpstr>
      <vt:lpstr>How it differs from Statutory Audit</vt:lpstr>
      <vt:lpstr>Techniques of Forensic Auditing</vt:lpstr>
      <vt:lpstr>Critical Point Auditing</vt:lpstr>
      <vt:lpstr>Propriety Audit</vt:lpstr>
      <vt:lpstr>CASE STUDIES</vt:lpstr>
      <vt:lpstr>Slide 10</vt:lpstr>
      <vt:lpstr>Slide 11</vt:lpstr>
      <vt:lpstr>Conclusion of Case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mohit</dc:creator>
  <cp:lastModifiedBy>hp</cp:lastModifiedBy>
  <cp:revision>51</cp:revision>
  <dcterms:created xsi:type="dcterms:W3CDTF">2015-04-19T12:10:29Z</dcterms:created>
  <dcterms:modified xsi:type="dcterms:W3CDTF">2015-04-22T06:00:09Z</dcterms:modified>
</cp:coreProperties>
</file>